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587" autoAdjust="0"/>
  </p:normalViewPr>
  <p:slideViewPr>
    <p:cSldViewPr>
      <p:cViewPr varScale="1">
        <p:scale>
          <a:sx n="109" d="100"/>
          <a:sy n="109" d="100"/>
        </p:scale>
        <p:origin x="-1674" y="-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6143700" y="1428736"/>
            <a:ext cx="5786478" cy="752468"/>
          </a:xfrm>
        </p:spPr>
        <p:txBody>
          <a:bodyPr>
            <a:noAutofit/>
          </a:bodyPr>
          <a:lstStyle/>
          <a:p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85786" y="714356"/>
            <a:ext cx="7772400" cy="1012823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16 ноября 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Международный День толерантности</a:t>
            </a:r>
            <a:br>
              <a:rPr lang="ru-RU" b="1" dirty="0" smtClean="0">
                <a:solidFill>
                  <a:srgbClr val="002060"/>
                </a:solidFill>
              </a:rPr>
            </a:br>
            <a:endParaRPr lang="ru-RU" dirty="0"/>
          </a:p>
        </p:txBody>
      </p:sp>
      <p:pic>
        <p:nvPicPr>
          <p:cNvPr id="6" name="Picture 4" descr="H:\Documents and Settings\Aida\Рабочий стол\толерантность\toleranc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4" y="1746549"/>
            <a:ext cx="5357850" cy="5111451"/>
          </a:xfrm>
          <a:prstGeom prst="rect">
            <a:avLst/>
          </a:prstGeom>
          <a:gradFill flip="none" rotWithShape="1">
            <a:gsLst>
              <a:gs pos="0">
                <a:schemeClr val="dk2">
                  <a:tint val="40000"/>
                  <a:satMod val="350000"/>
                </a:schemeClr>
              </a:gs>
              <a:gs pos="40000">
                <a:schemeClr val="dk2">
                  <a:tint val="45000"/>
                  <a:shade val="99000"/>
                  <a:satMod val="350000"/>
                </a:schemeClr>
              </a:gs>
              <a:gs pos="100000">
                <a:schemeClr val="dk2">
                  <a:shade val="20000"/>
                  <a:satMod val="255000"/>
                </a:schemeClr>
              </a:gs>
            </a:gsLst>
            <a:path path="circle">
              <a:fillToRect l="50000" t="50000" r="50000" b="50000"/>
            </a:path>
            <a:tileRect/>
          </a:gradFill>
          <a:ln w="9525">
            <a:noFill/>
            <a:miter lim="800000"/>
            <a:headEnd/>
            <a:tailEnd/>
          </a:ln>
        </p:spPr>
        <p:style>
          <a:lnRef idx="0">
            <a:scrgbClr r="0" g="0" b="0"/>
          </a:lnRef>
          <a:fillRef idx="1002">
            <a:schemeClr val="dk2"/>
          </a:fillRef>
          <a:effectRef idx="0">
            <a:scrgbClr r="0" g="0" b="0"/>
          </a:effectRef>
          <a:fontRef idx="major"/>
        </p:style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57422" y="0"/>
            <a:ext cx="463691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Толерантная личность</a:t>
            </a: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71472" y="642918"/>
            <a:ext cx="821537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3399"/>
                </a:solidFill>
              </a:rPr>
              <a:t>Я:</a:t>
            </a:r>
          </a:p>
          <a:p>
            <a:pPr lvl="1">
              <a:buFont typeface="Arial" charset="0"/>
              <a:buChar char="–"/>
            </a:pPr>
            <a:r>
              <a:rPr lang="ru-RU" sz="2400" b="1" dirty="0" smtClean="0">
                <a:solidFill>
                  <a:srgbClr val="003399"/>
                </a:solidFill>
              </a:rPr>
              <a:t>  терпимый и терпеливый;</a:t>
            </a:r>
          </a:p>
          <a:p>
            <a:pPr lvl="1">
              <a:buFont typeface="Arial" charset="0"/>
              <a:buChar char="–"/>
            </a:pPr>
            <a:r>
              <a:rPr lang="ru-RU" sz="2400" b="1" dirty="0" smtClean="0">
                <a:solidFill>
                  <a:srgbClr val="003399"/>
                </a:solidFill>
              </a:rPr>
              <a:t>  считающийся с чужими мнениями и интересами;</a:t>
            </a:r>
          </a:p>
          <a:p>
            <a:pPr lvl="1">
              <a:buFont typeface="Arial" charset="0"/>
              <a:buChar char="–"/>
            </a:pPr>
            <a:r>
              <a:rPr lang="ru-RU" sz="2400" b="1" dirty="0" smtClean="0">
                <a:solidFill>
                  <a:srgbClr val="003399"/>
                </a:solidFill>
              </a:rPr>
              <a:t>  умеющий решать конфликты путем убеждения и </a:t>
            </a:r>
          </a:p>
          <a:p>
            <a:pPr lvl="1"/>
            <a:r>
              <a:rPr lang="ru-RU" sz="2400" b="1" dirty="0" smtClean="0">
                <a:solidFill>
                  <a:srgbClr val="003399"/>
                </a:solidFill>
              </a:rPr>
              <a:t>    взаимопонимания;</a:t>
            </a:r>
          </a:p>
          <a:p>
            <a:pPr lvl="1">
              <a:buFont typeface="Arial" charset="0"/>
              <a:buChar char="–"/>
            </a:pPr>
            <a:r>
              <a:rPr lang="ru-RU" sz="2400" b="1" dirty="0" smtClean="0">
                <a:solidFill>
                  <a:srgbClr val="003399"/>
                </a:solidFill>
              </a:rPr>
              <a:t>  приветливый и заботливый, вежливый и деликатный;</a:t>
            </a:r>
          </a:p>
          <a:p>
            <a:pPr lvl="1">
              <a:buFont typeface="Arial" charset="0"/>
              <a:buChar char="–"/>
            </a:pPr>
            <a:r>
              <a:rPr lang="ru-RU" sz="2400" b="1" dirty="0" smtClean="0">
                <a:solidFill>
                  <a:srgbClr val="003399"/>
                </a:solidFill>
              </a:rPr>
              <a:t>  уважающий окружающих и уважаемый ими;</a:t>
            </a:r>
          </a:p>
          <a:p>
            <a:pPr lvl="1">
              <a:buFont typeface="Arial" charset="0"/>
              <a:buChar char="–"/>
            </a:pPr>
            <a:r>
              <a:rPr lang="ru-RU" sz="2400" b="1" dirty="0" smtClean="0">
                <a:solidFill>
                  <a:srgbClr val="003399"/>
                </a:solidFill>
              </a:rPr>
              <a:t>  уважающий права свои и других, умеющий слушать и </a:t>
            </a:r>
          </a:p>
          <a:p>
            <a:pPr lvl="1"/>
            <a:r>
              <a:rPr lang="ru-RU" sz="2400" b="1" dirty="0" smtClean="0">
                <a:solidFill>
                  <a:srgbClr val="003399"/>
                </a:solidFill>
              </a:rPr>
              <a:t>    слышать; </a:t>
            </a:r>
          </a:p>
          <a:p>
            <a:pPr lvl="1">
              <a:buFont typeface="Arial" charset="0"/>
              <a:buChar char="–"/>
            </a:pPr>
            <a:r>
              <a:rPr lang="ru-RU" sz="2400" b="1" dirty="0" smtClean="0">
                <a:solidFill>
                  <a:srgbClr val="003399"/>
                </a:solidFill>
              </a:rPr>
              <a:t>  заботливый, сострадающий, поддерживающий;</a:t>
            </a:r>
          </a:p>
          <a:p>
            <a:pPr lvl="1">
              <a:buFont typeface="Arial" charset="0"/>
              <a:buChar char="–"/>
            </a:pPr>
            <a:r>
              <a:rPr lang="ru-RU" sz="2400" b="1" dirty="0" smtClean="0">
                <a:solidFill>
                  <a:srgbClr val="003399"/>
                </a:solidFill>
              </a:rPr>
              <a:t>  патриот своей школы, города, России, заботящийся об их </a:t>
            </a:r>
          </a:p>
          <a:p>
            <a:pPr lvl="1"/>
            <a:r>
              <a:rPr lang="ru-RU" sz="2400" b="1" dirty="0" smtClean="0">
                <a:solidFill>
                  <a:srgbClr val="003399"/>
                </a:solidFill>
              </a:rPr>
              <a:t>    процветании;</a:t>
            </a:r>
          </a:p>
          <a:p>
            <a:pPr lvl="1">
              <a:buFont typeface="Arial" charset="0"/>
              <a:buChar char="–"/>
            </a:pPr>
            <a:r>
              <a:rPr lang="ru-RU" sz="2400" b="1" dirty="0" smtClean="0">
                <a:solidFill>
                  <a:srgbClr val="003399"/>
                </a:solidFill>
              </a:rPr>
              <a:t>  человек, берегущий природу и культуру;</a:t>
            </a:r>
          </a:p>
          <a:p>
            <a:pPr lvl="1">
              <a:buFont typeface="Arial" charset="0"/>
              <a:buChar char="–"/>
            </a:pPr>
            <a:r>
              <a:rPr lang="ru-RU" sz="2400" b="1" dirty="0" smtClean="0">
                <a:solidFill>
                  <a:srgbClr val="003399"/>
                </a:solidFill>
              </a:rPr>
              <a:t>  трудолюбивый, успешный, независимый, счастливый.</a:t>
            </a:r>
            <a:endParaRPr lang="ru-RU" sz="2400" b="1" dirty="0">
              <a:solidFill>
                <a:srgbClr val="003399"/>
              </a:solidFill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6278563"/>
            <a:ext cx="18478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3174" y="6278563"/>
            <a:ext cx="18478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0562" y="6278563"/>
            <a:ext cx="18478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57950" y="6278563"/>
            <a:ext cx="18478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2643182"/>
            <a:ext cx="6445266" cy="3919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2643174" y="0"/>
            <a:ext cx="45821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</a:rPr>
              <a:t>Толерантная страна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71472" y="612845"/>
            <a:ext cx="792961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ru-RU" sz="2000" b="1" dirty="0" smtClean="0">
                <a:solidFill>
                  <a:srgbClr val="003399"/>
                </a:solidFill>
              </a:rPr>
              <a:t>В моей России</a:t>
            </a:r>
          </a:p>
          <a:p>
            <a:pPr lvl="1">
              <a:buFont typeface="Arial" charset="0"/>
              <a:buChar char="–"/>
            </a:pPr>
            <a:r>
              <a:rPr lang="ru-RU" sz="2000" b="1" dirty="0" smtClean="0">
                <a:solidFill>
                  <a:srgbClr val="003399"/>
                </a:solidFill>
              </a:rPr>
              <a:t>  власть справедливая, профессиональная, ответственная, </a:t>
            </a:r>
          </a:p>
          <a:p>
            <a:pPr lvl="1"/>
            <a:r>
              <a:rPr lang="ru-RU" sz="2000" b="1" dirty="0" smtClean="0">
                <a:solidFill>
                  <a:srgbClr val="003399"/>
                </a:solidFill>
              </a:rPr>
              <a:t>    заботящаяся о своих гражданах;</a:t>
            </a:r>
          </a:p>
          <a:p>
            <a:pPr lvl="1">
              <a:buFont typeface="Arial" charset="0"/>
              <a:buChar char="–"/>
            </a:pPr>
            <a:r>
              <a:rPr lang="ru-RU" sz="2000" b="1" dirty="0" smtClean="0">
                <a:solidFill>
                  <a:srgbClr val="003399"/>
                </a:solidFill>
              </a:rPr>
              <a:t>  народ здоровый, доброжелательный, трудолюбивый, </a:t>
            </a:r>
          </a:p>
          <a:p>
            <a:pPr lvl="1"/>
            <a:r>
              <a:rPr lang="ru-RU" sz="2000" b="1" dirty="0" smtClean="0">
                <a:solidFill>
                  <a:srgbClr val="003399"/>
                </a:solidFill>
              </a:rPr>
              <a:t>    обеспеченный, заботящийся о процветании своей страны;</a:t>
            </a:r>
          </a:p>
          <a:p>
            <a:pPr lvl="1">
              <a:buFont typeface="Arial" charset="0"/>
              <a:buChar char="–"/>
            </a:pPr>
            <a:r>
              <a:rPr lang="ru-RU" sz="2000" b="1" dirty="0" smtClean="0">
                <a:solidFill>
                  <a:srgbClr val="003399"/>
                </a:solidFill>
              </a:rPr>
              <a:t>  все граждане – патриоты своей страны, свободные, </a:t>
            </a:r>
          </a:p>
          <a:p>
            <a:pPr lvl="1"/>
            <a:r>
              <a:rPr lang="ru-RU" sz="2000" b="1" dirty="0" smtClean="0">
                <a:solidFill>
                  <a:srgbClr val="003399"/>
                </a:solidFill>
              </a:rPr>
              <a:t>    уважающие права свои и других, ценящие добрососедские </a:t>
            </a:r>
          </a:p>
          <a:p>
            <a:pPr lvl="1"/>
            <a:r>
              <a:rPr lang="ru-RU" sz="2000" b="1" dirty="0" smtClean="0">
                <a:solidFill>
                  <a:srgbClr val="003399"/>
                </a:solidFill>
              </a:rPr>
              <a:t>    отношения, мир и согласие, право каждого быть самим собой;</a:t>
            </a:r>
          </a:p>
          <a:p>
            <a:pPr lvl="1">
              <a:buFont typeface="Arial" charset="0"/>
              <a:buChar char="–"/>
            </a:pPr>
            <a:r>
              <a:rPr lang="ru-RU" sz="2000" b="1" dirty="0" smtClean="0">
                <a:solidFill>
                  <a:srgbClr val="003399"/>
                </a:solidFill>
              </a:rPr>
              <a:t>  страна сотрудничает с другими странами мира, сохраняя </a:t>
            </a:r>
          </a:p>
          <a:p>
            <a:pPr lvl="1"/>
            <a:r>
              <a:rPr lang="ru-RU" sz="2000" b="1" dirty="0" smtClean="0">
                <a:solidFill>
                  <a:srgbClr val="003399"/>
                </a:solidFill>
              </a:rPr>
              <a:t>    мир и дружбу во всем мире.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H:\Documents and Settings\Aida\Рабочий стол\толерантность\toleranc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52663" y="357188"/>
            <a:ext cx="4867275" cy="4643437"/>
          </a:xfrm>
          <a:prstGeom prst="rect">
            <a:avLst/>
          </a:prstGeom>
          <a:gradFill flip="none" rotWithShape="1">
            <a:gsLst>
              <a:gs pos="0">
                <a:schemeClr val="dk2">
                  <a:tint val="40000"/>
                  <a:satMod val="350000"/>
                </a:schemeClr>
              </a:gs>
              <a:gs pos="40000">
                <a:schemeClr val="dk2">
                  <a:tint val="45000"/>
                  <a:shade val="99000"/>
                  <a:satMod val="350000"/>
                </a:schemeClr>
              </a:gs>
              <a:gs pos="100000">
                <a:schemeClr val="dk2">
                  <a:shade val="20000"/>
                  <a:satMod val="255000"/>
                </a:schemeClr>
              </a:gs>
            </a:gsLst>
            <a:path path="circle">
              <a:fillToRect l="50000" t="50000" r="50000" b="50000"/>
            </a:path>
            <a:tileRect/>
          </a:gradFill>
          <a:ln w="9525">
            <a:noFill/>
            <a:miter lim="800000"/>
            <a:headEnd/>
            <a:tailEnd/>
          </a:ln>
        </p:spPr>
        <p:style>
          <a:lnRef idx="0">
            <a:scrgbClr r="0" g="0" b="0"/>
          </a:lnRef>
          <a:fillRef idx="1002">
            <a:schemeClr val="dk2"/>
          </a:fillRef>
          <a:effectRef idx="0">
            <a:scrgbClr r="0" g="0" b="0"/>
          </a:effectRef>
          <a:fontRef idx="major"/>
        </p:style>
      </p:pic>
      <p:sp>
        <p:nvSpPr>
          <p:cNvPr id="4" name="Прямоугольник 3"/>
          <p:cNvSpPr/>
          <p:nvPr/>
        </p:nvSpPr>
        <p:spPr>
          <a:xfrm>
            <a:off x="500034" y="5429264"/>
            <a:ext cx="807249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tx2"/>
                </a:solidFill>
              </a:rPr>
              <a:t>Если каждый друг к другу будет терпим,</a:t>
            </a:r>
            <a:br>
              <a:rPr lang="ru-RU" sz="2800" b="1" dirty="0" smtClean="0">
                <a:solidFill>
                  <a:schemeClr val="tx2"/>
                </a:solidFill>
              </a:rPr>
            </a:br>
            <a:r>
              <a:rPr lang="ru-RU" sz="2800" b="1" dirty="0" smtClean="0">
                <a:solidFill>
                  <a:schemeClr val="tx2"/>
                </a:solidFill>
              </a:rPr>
              <a:t>То вместе мы сделаем толерантным наш мир.</a:t>
            </a:r>
            <a:endParaRPr lang="ru-RU" sz="2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188913"/>
            <a:ext cx="1428750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Прямоугольник 2"/>
          <p:cNvSpPr/>
          <p:nvPr/>
        </p:nvSpPr>
        <p:spPr>
          <a:xfrm>
            <a:off x="1357290" y="2357430"/>
            <a:ext cx="88583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/>
              <a:t>Из Декларации принципов толерантности, утвержденная резолюцией 5.61 Генеральной конференции ЮНЕСКО от 16 ноября 1995 года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714480" y="0"/>
            <a:ext cx="7143800" cy="29177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«…Толерантность означает уважение, принятие и правильное понимание богатого многообразия культур нашего мира, наших форм самовыражения и способов проявлений человеческой индивидуальности. Толерантность - это обязанность способствовать утверждению прав человека,.. демократии и правопорядка…» </a:t>
            </a:r>
          </a:p>
          <a:p>
            <a:pPr>
              <a:lnSpc>
                <a:spcPct val="90000"/>
              </a:lnSpc>
            </a:pPr>
            <a:endParaRPr lang="ru-RU" b="1" i="1" dirty="0" smtClean="0"/>
          </a:p>
          <a:p>
            <a:pPr>
              <a:lnSpc>
                <a:spcPct val="90000"/>
              </a:lnSpc>
            </a:pPr>
            <a:endParaRPr lang="ru-RU" i="1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3071811"/>
            <a:ext cx="5711012" cy="3786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Рисунок1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285728"/>
            <a:ext cx="7286676" cy="60388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7224" y="0"/>
            <a:ext cx="771530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/>
              <a:t>Какими же чертами должен обладать толерантный человек, а какие черты личности мешают быть таковым? </a:t>
            </a:r>
            <a:endParaRPr lang="ru-RU" sz="2800" dirty="0"/>
          </a:p>
        </p:txBody>
      </p:sp>
      <p:pic>
        <p:nvPicPr>
          <p:cNvPr id="3" name="Рисунок 2" descr="Рисунок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428736"/>
            <a:ext cx="8143932" cy="5429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0"/>
            <a:ext cx="7072362" cy="5062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500034" y="5357826"/>
            <a:ext cx="807249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003399"/>
                </a:solidFill>
              </a:rPr>
              <a:t>Толерантность - это гармония в многообразии</a:t>
            </a:r>
            <a:r>
              <a:rPr lang="ru-RU" sz="4000" b="1" dirty="0" smtClean="0">
                <a:solidFill>
                  <a:srgbClr val="003399"/>
                </a:solidFill>
              </a:rPr>
              <a:t>.</a:t>
            </a:r>
            <a:endParaRPr lang="ru-RU" sz="4000" b="1" dirty="0">
              <a:solidFill>
                <a:srgbClr val="0033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" y="857250"/>
            <a:ext cx="2265363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3" descr="H:\Documents and Settings\Aida\Рабочий стол\Рисунок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43240" y="1571612"/>
            <a:ext cx="2811462" cy="3857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9" descr="H:\Documents and Settings\Aida\Рабочий стол\Рисунок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72188" y="785813"/>
            <a:ext cx="2500312" cy="345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0" y="5715016"/>
            <a:ext cx="978697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solidFill>
                  <a:srgbClr val="003399"/>
                </a:solidFill>
              </a:rPr>
              <a:t>Толерантность– путь к миру и согласию.</a:t>
            </a:r>
            <a:endParaRPr lang="ru-RU" sz="4000" b="1" dirty="0">
              <a:solidFill>
                <a:srgbClr val="0033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42976" y="0"/>
            <a:ext cx="742955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Быть толерантным </a:t>
            </a:r>
            <a:r>
              <a:rPr lang="ru-RU" sz="2800" b="1" dirty="0" smtClean="0">
                <a:solidFill>
                  <a:srgbClr val="003399"/>
                </a:solidFill>
              </a:rPr>
              <a:t>– означает уважать других, невзирая на различия. Это означает быть внимательным к другим и обращать внимание на то, что нас сближает.</a:t>
            </a:r>
            <a:endParaRPr lang="ru-RU" sz="2800" b="1" dirty="0">
              <a:solidFill>
                <a:srgbClr val="003399"/>
              </a:solidFill>
            </a:endParaRPr>
          </a:p>
        </p:txBody>
      </p:sp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845213"/>
            <a:ext cx="7072362" cy="5012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50" y="571500"/>
            <a:ext cx="7315200" cy="5022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571472" y="5857892"/>
            <a:ext cx="808907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ru-RU" sz="4000" b="1" dirty="0" smtClean="0">
                <a:solidFill>
                  <a:srgbClr val="003399"/>
                </a:solidFill>
              </a:rPr>
              <a:t>Все – мы разные, все мы – равные!</a:t>
            </a:r>
            <a:endParaRPr lang="ru-RU" sz="4000" b="1" dirty="0">
              <a:solidFill>
                <a:srgbClr val="0033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38" y="428625"/>
            <a:ext cx="7715250" cy="170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357158" y="2000240"/>
            <a:ext cx="835824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3399"/>
                </a:solidFill>
              </a:rPr>
              <a:t>Люди на свет рождаются разными: непохожими, своеобразными.</a:t>
            </a:r>
            <a:endParaRPr lang="ru-RU" sz="2800" b="1" dirty="0">
              <a:solidFill>
                <a:srgbClr val="003399"/>
              </a:solidFill>
            </a:endParaRPr>
          </a:p>
        </p:txBody>
      </p:sp>
      <p:pic>
        <p:nvPicPr>
          <p:cNvPr id="4" name="Picture 9" descr="H:\Documents and Settings\Aida\Рабочий стол\Рисунок18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43042" y="2928934"/>
            <a:ext cx="6000792" cy="1664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0" y="4429132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3399"/>
                </a:solidFill>
              </a:rPr>
              <a:t>Чтобы других ты смог понимать, нужно терпенье в себе воспитать</a:t>
            </a:r>
            <a:endParaRPr lang="ru-RU" sz="2800" dirty="0"/>
          </a:p>
        </p:txBody>
      </p:sp>
      <p:pic>
        <p:nvPicPr>
          <p:cNvPr id="6" name="Picture 1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2910" y="5286388"/>
            <a:ext cx="7643812" cy="1571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104</TotalTime>
  <Words>332</Words>
  <Application>Microsoft Office PowerPoint</Application>
  <PresentationFormat>Экран (4:3)</PresentationFormat>
  <Paragraphs>37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16 ноября  Международный День толерантности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Толерантность </dc:title>
  <cp:lastModifiedBy>Admin</cp:lastModifiedBy>
  <cp:revision>13</cp:revision>
  <dcterms:modified xsi:type="dcterms:W3CDTF">2013-11-13T07:52:05Z</dcterms:modified>
</cp:coreProperties>
</file>